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  <p:sldMasterId id="2147483676" r:id="rId3"/>
  </p:sldMasterIdLst>
  <p:notesMasterIdLst>
    <p:notesMasterId r:id="rId7"/>
  </p:notesMasterIdLst>
  <p:sldIdLst>
    <p:sldId id="265" r:id="rId4"/>
    <p:sldId id="256" r:id="rId5"/>
    <p:sldId id="264" r:id="rId6"/>
  </p:sldIdLst>
  <p:sldSz cx="6858000" cy="9906000" type="A4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B8E7"/>
    <a:srgbClr val="E7EBF0"/>
    <a:srgbClr val="69B42E"/>
    <a:srgbClr val="D9F1FA"/>
    <a:srgbClr val="005887"/>
    <a:srgbClr val="E3EAEE"/>
    <a:srgbClr val="83C3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189" autoAdjust="0"/>
  </p:normalViewPr>
  <p:slideViewPr>
    <p:cSldViewPr snapToGrid="0">
      <p:cViewPr>
        <p:scale>
          <a:sx n="120" d="100"/>
          <a:sy n="120" d="100"/>
        </p:scale>
        <p:origin x="2244" y="-26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09DA8-34DE-4D47-AE47-63BA4B2A3F99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176463" y="1241425"/>
            <a:ext cx="231616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A1CA4-75E9-4B47-BF2F-D58555F066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0682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1CA4-75E9-4B47-BF2F-D58555F066F2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586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3A1CA4-75E9-4B47-BF2F-D58555F066F2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6444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00A90FC-07DE-A5F1-4E4E-F89C6DC451A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9"/>
          <a:stretch>
            <a:fillRect/>
          </a:stretch>
        </p:blipFill>
        <p:spPr bwMode="auto">
          <a:xfrm>
            <a:off x="-1" y="-23929"/>
            <a:ext cx="6858001" cy="2711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87561527-636B-AF65-44A0-4E2D40BF85DD}"/>
              </a:ext>
            </a:extLst>
          </p:cNvPr>
          <p:cNvSpPr txBox="1"/>
          <p:nvPr userDrawn="1"/>
        </p:nvSpPr>
        <p:spPr>
          <a:xfrm>
            <a:off x="2257961" y="3721467"/>
            <a:ext cx="2354318" cy="27699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>
            <a:spAutoFit/>
          </a:bodyPr>
          <a:lstStyle/>
          <a:p>
            <a:pPr marL="0" marR="0" indent="0" algn="ctr">
              <a:buNone/>
            </a:pPr>
            <a:r>
              <a:rPr lang="fr-F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Météo de la semaine écoulée</a:t>
            </a:r>
            <a:endParaRPr lang="fr-FR" sz="1100" kern="140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71DD768-333A-72C4-D0A1-4446F9CA49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45" t="18378" r="18584" b="18895"/>
          <a:stretch>
            <a:fillRect/>
          </a:stretch>
        </p:blipFill>
        <p:spPr>
          <a:xfrm>
            <a:off x="4465083" y="7842170"/>
            <a:ext cx="2299512" cy="1925285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B6B9B9CE-70CD-5FF2-513E-3FFB82FE3655}"/>
              </a:ext>
            </a:extLst>
          </p:cNvPr>
          <p:cNvSpPr txBox="1"/>
          <p:nvPr userDrawn="1"/>
        </p:nvSpPr>
        <p:spPr>
          <a:xfrm>
            <a:off x="4576689" y="8495974"/>
            <a:ext cx="1943475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buNone/>
            </a:pPr>
            <a:r>
              <a:rPr lang="fr-FR" sz="900" kern="14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Elle correspond à la consommation en eau d’un gazon en conditions hydriques non limitantes. </a:t>
            </a:r>
          </a:p>
          <a:p>
            <a:pPr marL="0" marR="0" indent="0" algn="ctr">
              <a:buNone/>
            </a:pPr>
            <a:r>
              <a:rPr lang="fr-FR" sz="900" kern="14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Cette valeur sert de </a:t>
            </a:r>
            <a:r>
              <a:rPr lang="fr-FR" sz="900" b="0" kern="14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référence</a:t>
            </a:r>
            <a:r>
              <a:rPr lang="fr-FR" sz="9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kern="14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pour calculer les besoins de toutes les cultures.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131597C-BDB2-E3D5-0907-DFCE68E4F407}"/>
              </a:ext>
            </a:extLst>
          </p:cNvPr>
          <p:cNvSpPr txBox="1"/>
          <p:nvPr userDrawn="1"/>
        </p:nvSpPr>
        <p:spPr>
          <a:xfrm>
            <a:off x="0" y="3290293"/>
            <a:ext cx="6858000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Indicateurs Climatiques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C6D1E18-DAA7-4541-8790-8192C8EA1CBF}"/>
              </a:ext>
            </a:extLst>
          </p:cNvPr>
          <p:cNvSpPr txBox="1"/>
          <p:nvPr userDrawn="1"/>
        </p:nvSpPr>
        <p:spPr>
          <a:xfrm>
            <a:off x="4774457" y="8013474"/>
            <a:ext cx="194347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buNone/>
            </a:pPr>
            <a:r>
              <a:rPr lang="fr-FR" sz="1100" b="1" kern="1400" cap="small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Evapotranspiration </a:t>
            </a:r>
            <a:endParaRPr lang="fr-FR" sz="1100" kern="140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ctr">
              <a:buNone/>
            </a:pPr>
            <a:r>
              <a:rPr lang="fr-FR" sz="1100" b="1" kern="1400" cap="small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Potentielle (ETP)</a:t>
            </a:r>
            <a:endParaRPr lang="fr-FR" sz="1100" kern="140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AutoShape 4">
            <a:extLst>
              <a:ext uri="{FF2B5EF4-FFF2-40B4-BE49-F238E27FC236}">
                <a16:creationId xmlns:a16="http://schemas.microsoft.com/office/drawing/2014/main" id="{2346A87D-04B2-293C-CEB0-1C9772289E7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35476" y="-845389"/>
            <a:ext cx="2704492" cy="3654647"/>
          </a:xfrm>
          <a:prstGeom prst="flowChartDelay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943F4D73-57A9-4723-04FD-43249A58B3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0" t="23508" r="23079" b="22913"/>
          <a:stretch>
            <a:fillRect/>
          </a:stretch>
        </p:blipFill>
        <p:spPr bwMode="auto">
          <a:xfrm>
            <a:off x="682948" y="234754"/>
            <a:ext cx="1330162" cy="916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C6A83A29-16F4-17F0-D39E-37916F49C570}"/>
              </a:ext>
            </a:extLst>
          </p:cNvPr>
          <p:cNvSpPr txBox="1"/>
          <p:nvPr userDrawn="1"/>
        </p:nvSpPr>
        <p:spPr>
          <a:xfrm>
            <a:off x="195938" y="1289688"/>
            <a:ext cx="21616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005887"/>
                </a:solidFill>
              </a:rPr>
              <a:t>BULLETIN IRRIGATION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9303B118-DC70-B726-E1F8-94B757555656}"/>
              </a:ext>
            </a:extLst>
          </p:cNvPr>
          <p:cNvGrpSpPr/>
          <p:nvPr userDrawn="1"/>
        </p:nvGrpSpPr>
        <p:grpSpPr>
          <a:xfrm>
            <a:off x="5338032" y="2179630"/>
            <a:ext cx="1308100" cy="332128"/>
            <a:chOff x="362911" y="2519279"/>
            <a:chExt cx="1436197" cy="332128"/>
          </a:xfrm>
        </p:grpSpPr>
        <p:sp>
          <p:nvSpPr>
            <p:cNvPr id="22" name="Organigramme : Délai 21">
              <a:extLst>
                <a:ext uri="{FF2B5EF4-FFF2-40B4-BE49-F238E27FC236}">
                  <a16:creationId xmlns:a16="http://schemas.microsoft.com/office/drawing/2014/main" id="{8A844259-8FDB-2CEA-2C51-1147CA5AA35E}"/>
                </a:ext>
              </a:extLst>
            </p:cNvPr>
            <p:cNvSpPr/>
            <p:nvPr/>
          </p:nvSpPr>
          <p:spPr>
            <a:xfrm>
              <a:off x="1446786" y="2519279"/>
              <a:ext cx="352322" cy="331080"/>
            </a:xfrm>
            <a:prstGeom prst="flowChartDelay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3" name="Organigramme : Délai 22">
              <a:extLst>
                <a:ext uri="{FF2B5EF4-FFF2-40B4-BE49-F238E27FC236}">
                  <a16:creationId xmlns:a16="http://schemas.microsoft.com/office/drawing/2014/main" id="{15421A56-A1EA-DA16-31A9-9505FD0FAEBF}"/>
                </a:ext>
              </a:extLst>
            </p:cNvPr>
            <p:cNvSpPr/>
            <p:nvPr/>
          </p:nvSpPr>
          <p:spPr>
            <a:xfrm rot="10800000">
              <a:off x="362911" y="2520327"/>
              <a:ext cx="352322" cy="331080"/>
            </a:xfrm>
            <a:prstGeom prst="flowChartDelay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3A80130-C6AA-7B8A-16F2-772D6C39A192}"/>
                </a:ext>
              </a:extLst>
            </p:cNvPr>
            <p:cNvSpPr/>
            <p:nvPr/>
          </p:nvSpPr>
          <p:spPr>
            <a:xfrm>
              <a:off x="575859" y="2519279"/>
              <a:ext cx="936418" cy="33108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A44C335-B39A-55CE-78BA-A835A6AB202E}"/>
                </a:ext>
              </a:extLst>
            </p:cNvPr>
            <p:cNvSpPr/>
            <p:nvPr/>
          </p:nvSpPr>
          <p:spPr>
            <a:xfrm>
              <a:off x="543713" y="2528149"/>
              <a:ext cx="50196" cy="3148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E11ED46-E161-EE48-A600-224729743FF1}"/>
                </a:ext>
              </a:extLst>
            </p:cNvPr>
            <p:cNvSpPr/>
            <p:nvPr/>
          </p:nvSpPr>
          <p:spPr>
            <a:xfrm>
              <a:off x="1501030" y="2528148"/>
              <a:ext cx="50196" cy="3128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78D60791-4231-0FFB-3C3A-0D25C063857E}"/>
              </a:ext>
            </a:extLst>
          </p:cNvPr>
          <p:cNvSpPr/>
          <p:nvPr userDrawn="1"/>
        </p:nvSpPr>
        <p:spPr>
          <a:xfrm>
            <a:off x="-22647" y="2489364"/>
            <a:ext cx="3397843" cy="342000"/>
          </a:xfrm>
          <a:prstGeom prst="rect">
            <a:avLst/>
          </a:prstGeom>
          <a:solidFill>
            <a:srgbClr val="69B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800" b="1" kern="1200" cap="small" dirty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Minervois et Biterrois</a:t>
            </a:r>
            <a:endParaRPr lang="fr-FR" sz="1800" kern="1200" dirty="0">
              <a:solidFill>
                <a:schemeClr val="lt1"/>
              </a:solidFill>
              <a:effectLst/>
              <a:latin typeface="+mn-lt"/>
              <a:ea typeface="+mn-ea"/>
              <a:cs typeface="+mn-cs"/>
            </a:endParaRP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2A6A6E16-DCD9-F986-F12E-11FDCEFFD4E7}"/>
              </a:ext>
            </a:extLst>
          </p:cNvPr>
          <p:cNvCxnSpPr>
            <a:cxnSpLocks/>
          </p:cNvCxnSpPr>
          <p:nvPr userDrawn="1"/>
        </p:nvCxnSpPr>
        <p:spPr>
          <a:xfrm>
            <a:off x="968054" y="2331189"/>
            <a:ext cx="617451" cy="0"/>
          </a:xfrm>
          <a:prstGeom prst="line">
            <a:avLst/>
          </a:prstGeom>
          <a:ln w="22225">
            <a:solidFill>
              <a:srgbClr val="00B8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" name="Picture 2">
            <a:extLst>
              <a:ext uri="{FF2B5EF4-FFF2-40B4-BE49-F238E27FC236}">
                <a16:creationId xmlns:a16="http://schemas.microsoft.com/office/drawing/2014/main" id="{B06DF554-1DA5-148B-7829-78416B96209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428" y="7420313"/>
            <a:ext cx="1075562" cy="322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0142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54FE76-E785-1713-96DD-4D73996C8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527050"/>
            <a:ext cx="5915025" cy="19145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EC8E89-C9FF-305F-220E-1F51752434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3075" y="2428875"/>
            <a:ext cx="2900363" cy="1189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ED84BB-FD99-9D0F-26DD-BEEC80B770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3075" y="3617913"/>
            <a:ext cx="2900363" cy="53228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65AE6A7-AA16-9AAB-88C7-06E41655FA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875"/>
            <a:ext cx="2916237" cy="1189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BF7F4D4-3751-3176-ACA4-CE763559C2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7913"/>
            <a:ext cx="2916237" cy="53228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BCA51DF-9C9C-A554-171A-FB71FC3A7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E6C4-FAA1-4ACD-AAC8-AB834BA00EBD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A6DACAA-0862-DCF3-3FC8-A282B9CC4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92CB1CA-2E62-0F02-8C35-BA9EF8522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7AD0-FFB8-47D8-8D62-D8AE0330A7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5624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812412-A819-22AF-7E44-14ABD7B12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5E92579-552A-9F8B-5877-0EDAA537A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E6C4-FAA1-4ACD-AAC8-AB834BA00EBD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41CA6BC-7A3E-1784-C977-A0E179171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66C11CE-6ADA-D3EC-631D-19ACCF2D6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7AD0-FFB8-47D8-8D62-D8AE0330A7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4358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E80323C-790C-A61B-4078-6007508C8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E6C4-FAA1-4ACD-AAC8-AB834BA00EBD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0137D57-8B9B-80FE-10B6-DA26DBF54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612C270-664D-BDE0-74F0-B363C81CE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7AD0-FFB8-47D8-8D62-D8AE0330A7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6716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0A6D89-B6FB-835A-3C31-4E513E34C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660400"/>
            <a:ext cx="2211388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D4871E-5B71-60EB-EFE4-F0A92E0B4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6238" y="1425575"/>
            <a:ext cx="3471862" cy="7040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CE64F23-E0C4-7D78-25FC-C2A5DA4E25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2971800"/>
            <a:ext cx="2211388" cy="5505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0E949B7-8B79-B75E-4C35-6032B1BDC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E6C4-FAA1-4ACD-AAC8-AB834BA00EBD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75494E8-0428-B368-148D-118919484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C1E300-FA96-BD7B-DE1F-40829FA57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7AD0-FFB8-47D8-8D62-D8AE0330A7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43089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78D2DF-6446-4FEC-F524-27F628B26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660400"/>
            <a:ext cx="2211388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C97D38F-3D5F-1275-061D-7F2044A28B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6238" y="1425575"/>
            <a:ext cx="3471862" cy="70405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8C7003-B554-A84B-136D-5EB5A174E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3075" y="2971800"/>
            <a:ext cx="2211388" cy="5505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C9071C9-A997-B84C-3C4F-33CC1C3FF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E6C4-FAA1-4ACD-AAC8-AB834BA00EBD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1EBE60C-13BD-F264-9512-DBEA6E55E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592C0B-8824-914D-6F6A-BBCED95C6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7AD0-FFB8-47D8-8D62-D8AE0330A7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97435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D1839B-33CF-B0DC-33FA-972E0C88F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2AF791A-5730-7D99-3645-5F1240DD7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4FD216-6343-9E9E-3EB7-DDA88B732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E6C4-FAA1-4ACD-AAC8-AB834BA00EBD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3C1C1E-906A-A1C7-F91C-E82229C0C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F98FC1-87BC-6EFF-BCD7-2969F4AC7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7AD0-FFB8-47D8-8D62-D8AE0330A7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36614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B4D85C2-C732-CC84-3F56-F2CD8C9C1B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8550" y="527050"/>
            <a:ext cx="1477963" cy="8394700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5EB41DF-7D17-043C-DF4B-16684B0F62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8" y="527050"/>
            <a:ext cx="4284662" cy="83947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121D792-F714-23E3-CD22-9FDE37136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E6C4-FAA1-4ACD-AAC8-AB834BA00EBD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6D48C8B-A43E-9682-0308-9927792F3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23962E-0453-4B97-63E2-41122DACD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7AD0-FFB8-47D8-8D62-D8AE0330A7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9831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FB4E618E-3614-8B60-4284-C4F8CAF91E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34582" y="9465245"/>
            <a:ext cx="323810" cy="34285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BB79458-9410-8EB1-D15D-B6976091FD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9585" y="9498578"/>
            <a:ext cx="857143" cy="276190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7E36527D-FEE2-2D99-3F62-690BCBCF1FBC}"/>
              </a:ext>
            </a:extLst>
          </p:cNvPr>
          <p:cNvSpPr txBox="1"/>
          <p:nvPr userDrawn="1"/>
        </p:nvSpPr>
        <p:spPr>
          <a:xfrm>
            <a:off x="484674" y="246252"/>
            <a:ext cx="5888652" cy="27699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Comparaison des cumuls de pluie et d’ETP depuis le 01/04/2026 à la moyenne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F92BFB3-988D-5F28-326F-8779B503DF7B}"/>
              </a:ext>
            </a:extLst>
          </p:cNvPr>
          <p:cNvSpPr txBox="1"/>
          <p:nvPr userDrawn="1"/>
        </p:nvSpPr>
        <p:spPr>
          <a:xfrm>
            <a:off x="1312273" y="3628084"/>
            <a:ext cx="2742333" cy="27699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pPr marR="0" indent="0" algn="r">
              <a:buNone/>
            </a:pPr>
            <a:r>
              <a:rPr lang="fr-F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Cumuls de pluies et de sécheresse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FD7E5C3C-C29B-2BE9-B7F1-CD5A77D5F6C3}"/>
              </a:ext>
            </a:extLst>
          </p:cNvPr>
          <p:cNvSpPr txBox="1"/>
          <p:nvPr userDrawn="1"/>
        </p:nvSpPr>
        <p:spPr>
          <a:xfrm>
            <a:off x="258071" y="4019482"/>
            <a:ext cx="1359435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spcAft>
                <a:spcPts val="200"/>
              </a:spcAft>
              <a:buNone/>
            </a:pPr>
            <a:r>
              <a:rPr lang="fr-FR" sz="105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Pluie (en mm)</a:t>
            </a:r>
            <a:endParaRPr lang="fr-FR" sz="1400" kern="14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38" name="Picture 4">
            <a:extLst>
              <a:ext uri="{FF2B5EF4-FFF2-40B4-BE49-F238E27FC236}">
                <a16:creationId xmlns:a16="http://schemas.microsoft.com/office/drawing/2014/main" id="{9BD81E21-4D61-7E57-7E9F-25E2BA64740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954" y="5664432"/>
            <a:ext cx="586249" cy="122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4BD22E0A-E700-08A6-1611-3F7C7705BA59}"/>
              </a:ext>
            </a:extLst>
          </p:cNvPr>
          <p:cNvSpPr txBox="1"/>
          <p:nvPr userDrawn="1"/>
        </p:nvSpPr>
        <p:spPr>
          <a:xfrm>
            <a:off x="3563132" y="4015632"/>
            <a:ext cx="234659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fr-FR" sz="1050" b="1" kern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Indice de sécheresse (ETP - P)</a:t>
            </a:r>
            <a:endParaRPr lang="fr-FR" sz="1400" kern="14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45" name="Picture 7">
            <a:extLst>
              <a:ext uri="{FF2B5EF4-FFF2-40B4-BE49-F238E27FC236}">
                <a16:creationId xmlns:a16="http://schemas.microsoft.com/office/drawing/2014/main" id="{74BE735D-9B18-956F-F526-2B91988A98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707" y="5378400"/>
            <a:ext cx="615276" cy="1616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48" name="ZoneTexte 47">
            <a:extLst>
              <a:ext uri="{FF2B5EF4-FFF2-40B4-BE49-F238E27FC236}">
                <a16:creationId xmlns:a16="http://schemas.microsoft.com/office/drawing/2014/main" id="{73450DA7-AC97-814D-1DB0-B8382D93CCAA}"/>
              </a:ext>
            </a:extLst>
          </p:cNvPr>
          <p:cNvSpPr txBox="1"/>
          <p:nvPr userDrawn="1"/>
        </p:nvSpPr>
        <p:spPr>
          <a:xfrm>
            <a:off x="3563132" y="4387797"/>
            <a:ext cx="51122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buNone/>
            </a:pPr>
            <a:r>
              <a:rPr lang="fr-FR" sz="10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fr-FR" sz="1000" kern="140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D023D620-584B-C006-F3A4-8C9460CD7327}"/>
              </a:ext>
            </a:extLst>
          </p:cNvPr>
          <p:cNvSpPr txBox="1"/>
          <p:nvPr userDrawn="1"/>
        </p:nvSpPr>
        <p:spPr>
          <a:xfrm>
            <a:off x="3552115" y="6145173"/>
            <a:ext cx="51122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buNone/>
            </a:pPr>
            <a:r>
              <a:rPr lang="fr-FR" sz="10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endParaRPr lang="fr-FR" sz="1000" kern="140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91E2C144-5A89-162A-51DC-48AC8936BDDC}"/>
              </a:ext>
            </a:extLst>
          </p:cNvPr>
          <p:cNvSpPr txBox="1"/>
          <p:nvPr userDrawn="1"/>
        </p:nvSpPr>
        <p:spPr>
          <a:xfrm>
            <a:off x="209589" y="4360901"/>
            <a:ext cx="51122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buNone/>
            </a:pPr>
            <a:r>
              <a:rPr lang="fr-FR" sz="10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fr-FR" sz="1000" kern="140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34E8D5E1-88C1-2BD5-D6D4-7C7F79381C2E}"/>
              </a:ext>
            </a:extLst>
          </p:cNvPr>
          <p:cNvSpPr txBox="1"/>
          <p:nvPr userDrawn="1"/>
        </p:nvSpPr>
        <p:spPr>
          <a:xfrm>
            <a:off x="209589" y="6160903"/>
            <a:ext cx="51122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buNone/>
            </a:pPr>
            <a:r>
              <a:rPr lang="fr-FR" sz="10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endParaRPr lang="fr-FR" sz="1000" kern="140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Picture 2">
            <a:extLst>
              <a:ext uri="{FF2B5EF4-FFF2-40B4-BE49-F238E27FC236}">
                <a16:creationId xmlns:a16="http://schemas.microsoft.com/office/drawing/2014/main" id="{AC0FD8AE-0CC6-C625-6ACE-00E1CACE40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75" y="7514139"/>
            <a:ext cx="1348817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2342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FB4E618E-3614-8B60-4284-C4F8CAF91E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34582" y="9465245"/>
            <a:ext cx="323810" cy="34285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BB79458-9410-8EB1-D15D-B6976091FD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9585" y="9498578"/>
            <a:ext cx="857143" cy="27619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45EB5FC-D001-2A49-B8E0-69AFA26DDF8F}"/>
              </a:ext>
            </a:extLst>
          </p:cNvPr>
          <p:cNvSpPr txBox="1"/>
          <p:nvPr userDrawn="1"/>
        </p:nvSpPr>
        <p:spPr>
          <a:xfrm>
            <a:off x="0" y="2889374"/>
            <a:ext cx="6858000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Besoins pour la semaine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7247381-FA99-A7C1-0CBA-0C982BFDE1B4}"/>
              </a:ext>
            </a:extLst>
          </p:cNvPr>
          <p:cNvSpPr txBox="1"/>
          <p:nvPr userDrawn="1"/>
        </p:nvSpPr>
        <p:spPr>
          <a:xfrm>
            <a:off x="0" y="343471"/>
            <a:ext cx="6858000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Météo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080D3CC-9E37-1B19-9926-C68498AFAD88}"/>
              </a:ext>
            </a:extLst>
          </p:cNvPr>
          <p:cNvSpPr txBox="1"/>
          <p:nvPr userDrawn="1"/>
        </p:nvSpPr>
        <p:spPr>
          <a:xfrm>
            <a:off x="209589" y="3817304"/>
            <a:ext cx="34317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b="1" dirty="0">
                <a:latin typeface="Arial" panose="020B0604020202020204" pitchFamily="34" charset="0"/>
                <a:cs typeface="Arial" panose="020B0604020202020204" pitchFamily="34" charset="0"/>
              </a:rPr>
              <a:t>Maraichage et arboriculture fruitière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66F128F-5A9D-094F-6A55-D37BC32995F9}"/>
              </a:ext>
            </a:extLst>
          </p:cNvPr>
          <p:cNvSpPr txBox="1"/>
          <p:nvPr userDrawn="1"/>
        </p:nvSpPr>
        <p:spPr>
          <a:xfrm>
            <a:off x="1419988" y="840935"/>
            <a:ext cx="2440673" cy="27699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pPr marR="0" indent="0" algn="r">
              <a:buNone/>
            </a:pPr>
            <a:r>
              <a:rPr lang="fr-F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Météo de la semaine à venir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0B1247A-E6E2-641C-0D02-221C8A15F1B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3776681" y="4450926"/>
            <a:ext cx="1646063" cy="153022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16DE472-BF33-9FEF-A93A-716694D3119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4764584" y="5286341"/>
            <a:ext cx="1883827" cy="174970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CFCAC41-2DEF-5E01-59DB-D17A98B4431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455506" y="6254864"/>
            <a:ext cx="263633" cy="26363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3B3E37B-0466-8868-14E3-E5DB245DD15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484" y="4608815"/>
            <a:ext cx="263633" cy="26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344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FB4E618E-3614-8B60-4284-C4F8CAF91E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34582" y="9465245"/>
            <a:ext cx="323810" cy="34285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BB79458-9410-8EB1-D15D-B6976091FD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9585" y="9498578"/>
            <a:ext cx="857143" cy="2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918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7E140-506B-4FC9-9110-258DA964F387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0E38-BCBA-486E-9212-42016C1239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6842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FC9F27-A5B5-582E-1184-395EB7CFD5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0838"/>
            <a:ext cx="5143500" cy="34496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505E697-D687-9C21-71D6-82EBA56220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238"/>
            <a:ext cx="5143500" cy="23923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F183E0-CFEA-745E-C5A1-B49D8F062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E6C4-FAA1-4ACD-AAC8-AB834BA00EBD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FC025E7-5B68-8DBB-C339-89F2F66C9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86C949-3D69-A460-C097-EF06C9935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7AD0-FFB8-47D8-8D62-D8AE0330A7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7235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4E93FE-94D2-FA9D-FA38-AE356C048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B27355-885A-0135-BBFC-65A0EA073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C67102-6070-2347-CEFE-DC45FAEFD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E6C4-FAA1-4ACD-AAC8-AB834BA00EBD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45D2B5-4473-FFEA-5D45-186CDF64B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808FD6-0ACA-9C0E-7DD7-A495C45E3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7AD0-FFB8-47D8-8D62-D8AE0330A7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105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DB39D2-4208-8796-DCD7-E243011E4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470150"/>
            <a:ext cx="5915025" cy="41195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805083C-93EA-3AD1-12F4-219A9BF24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313" y="6629400"/>
            <a:ext cx="5915025" cy="21669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47D907D-3E04-26D9-3B16-A346CDC84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E6C4-FAA1-4ACD-AAC8-AB834BA00EBD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203AEA-A056-F693-D8F1-FAC41F812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7397B82-0D20-AB75-60DC-846BA9C56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7AD0-FFB8-47D8-8D62-D8AE0330A7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9696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DB58FE-62EF-5C24-1F33-B14BBA3BE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E2D380-C645-9BE0-C093-CB95F1A345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6838"/>
            <a:ext cx="2881312" cy="62849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E462A6-2E11-0BFA-C9E4-17D30E46D9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05200" y="2636838"/>
            <a:ext cx="2881313" cy="62849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B31883C-FA52-6C28-50E8-B54B56C57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E6C4-FAA1-4ACD-AAC8-AB834BA00EBD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2843D62-743E-49E6-6F1E-E9D80C6A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BDD69B-F608-C47F-631F-D96B53844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97AD0-FFB8-47D8-8D62-D8AE0330A7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6509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B7E140-506B-4FC9-9110-258DA964F387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1D0E38-BCBA-486E-9212-42016C1239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1318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1" r:id="rId2"/>
    <p:sldLayoutId id="2147483674" r:id="rId3"/>
    <p:sldLayoutId id="2147483672" r:id="rId4"/>
    <p:sldLayoutId id="2147483662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CCEC73-C74A-EEF7-9F24-75D148E27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050"/>
            <a:ext cx="5915025" cy="1914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A96D93-546D-AC94-D6E1-138CDA4A0C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6838"/>
            <a:ext cx="5915025" cy="6284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33BD6A-215A-74F7-E24A-E6CB2AE876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1AE6C4-FAA1-4ACD-AAC8-AB834BA00EBD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FDCE6A6-E7A9-E8CA-48B9-A3412D3B7A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1001445-3F34-3AF1-7188-9366FC9BB9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497AD0-FFB8-47D8-8D62-D8AE0330A7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3745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F1614AA-9DA5-223B-D0ED-252D20221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050"/>
            <a:ext cx="5915025" cy="1914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CF3A42C-7568-D999-C4FE-DE42F2B3B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6838"/>
            <a:ext cx="5915025" cy="6284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B0B668-9978-1F1D-C2BC-8BC4A2FF3E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697AFF-10E2-494F-919B-E3445B4E8996}" type="datetimeFigureOut">
              <a:rPr lang="fr-FR" smtClean="0"/>
              <a:t>06/07/2026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168D10-F2BC-69A2-AC75-B0BBBC650F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796F39-48E9-49DE-595C-B31CCC81C1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949DC3-5BE5-48A7-B630-F9E788B4DC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330642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file:///\\brl.intra\DFS\NIM\AFFAIRES\BRLe\D_EMM_COM_DEV\ETUDES\AGRO_IRRIGATION\AFFAIRE\AVERTISSEMENT\Avert_2026\Bulletins_Besoins_meteo_2026.xlsx!BULLETIN%202026_zone1!date_z1" TargetMode="External"/><Relationship Id="rId3" Type="http://schemas.openxmlformats.org/officeDocument/2006/relationships/image" Target="file:///P:\BRLe\D_EMM_COM_DEV\ETUDES\AGRO_IRRIGATION\AFFAIRE\AVERTISSEMENT\Avert_2026\Cartes\2026%20-%20Zone%205%20-%20pluviom&#233;trie.jpeg" TargetMode="External"/><Relationship Id="rId7" Type="http://schemas.openxmlformats.org/officeDocument/2006/relationships/image" Target="../media/image14.emf"/><Relationship Id="rId2" Type="http://schemas.openxmlformats.org/officeDocument/2006/relationships/image" Target="file:///P:\BRLe\D_EMM_COM_DEV\ETUDES\AGRO_IRRIGATION\AFFAIRE\AVERTISSEMENT\Avert_2026\Cartes\2026%20-%20Zone%205%20-%20ETP%20hebdo.jpeg" TargetMode="External"/><Relationship Id="rId1" Type="http://schemas.openxmlformats.org/officeDocument/2006/relationships/slideLayout" Target="../slideLayouts/slideLayout1.xml"/><Relationship Id="rId6" Type="http://schemas.openxmlformats.org/officeDocument/2006/relationships/oleObject" Target="file:///\\brl.intra\DFS\NIM\AFFAIRES\BRLe\D_EMM_COM_DEV\ETUDES\AGRO_IRRIGATION\AFFAIRE\AVERTISSEMENT\Avert_2026\Bulletins_Besoins_meteo_2026.xlsx!date%20bulletin!L8C10:L8C11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5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file:///P:\BRLe\D_EMM_COM_DEV\ETUDES\AGRO_IRRIGATION\AFFAIRE\AVERTISSEMENT\Avert_2026\Cartes\2026%20-%20Zone%205%20-%20pluviom&#233;trie%20mensuel.jpeg" TargetMode="External"/><Relationship Id="rId13" Type="http://schemas.openxmlformats.org/officeDocument/2006/relationships/oleObject" Target="file:///\\brl.intra\DFS\NIM\AFFAIRES\BRLe\D_EMM_COM_DEV\ETUDES\AGRO_IRRIGATION\AFFAIRE\AVERTISSEMENT\Avert_2026\Bulletins_Besoins_meteo_2026.xlsx!date%20bulletin!L3C9" TargetMode="External"/><Relationship Id="rId3" Type="http://schemas.openxmlformats.org/officeDocument/2006/relationships/oleObject" Target="file:///\\brl.intra\DFS\NIM\AFFAIRES\BRLe\D_EMM_COM_DEV\ETUDES\AGRO_IRRIGATION\AFFAIRE\AVERTISSEMENT\Avert_2026\Bulletins_Besoins_meteo_2026.xlsx!B&#233;ziers-R&#233;cap!%5bBulletins_Besoins_meteo_2026.xlsx%5dB&#233;ziers-R&#233;cap%20Graphique%202" TargetMode="External"/><Relationship Id="rId7" Type="http://schemas.openxmlformats.org/officeDocument/2006/relationships/image" Target="file:///P:\BRLe\D_EMM_COM_DEV\ETUDES\AGRO_IRRIGATION\AFFAIRE\AVERTISSEMENT\Avert_2026\Cartes\2025%20-%20Zone%205%20-%20pluviom&#233;trie%20mensuel.jpeg" TargetMode="External"/><Relationship Id="rId12" Type="http://schemas.openxmlformats.org/officeDocument/2006/relationships/image" Target="../media/image1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11" Type="http://schemas.openxmlformats.org/officeDocument/2006/relationships/oleObject" Target="file:///\\brl.intra\DFS\NIM\AFFAIRES\BRLe\D_EMM_COM_DEV\ETUDES\AGRO_IRRIGATION\AFFAIRE\AVERTISSEMENT\Avert_2026\Bulletins_Besoins_meteo_2026.xlsx!date%20bulletin!L3C8" TargetMode="External"/><Relationship Id="rId5" Type="http://schemas.openxmlformats.org/officeDocument/2006/relationships/oleObject" Target="file:///\\brl.intra\DFS\NIM\AFFAIRES\BRLe\D_EMM_COM_DEV\ETUDES\AGRO_IRRIGATION\AFFAIRE\AVERTISSEMENT\Avert_2026\Bulletins_Besoins_meteo_2026.xlsx!B&#233;ziers-R&#233;cap!%5bBulletins_Besoins_meteo_2026.xlsx%5dB&#233;ziers-R&#233;cap%20Graphique%201" TargetMode="External"/><Relationship Id="rId10" Type="http://schemas.openxmlformats.org/officeDocument/2006/relationships/image" Target="file:///P:\BRLe\D_EMM_COM_DEV\ETUDES\AGRO_IRRIGATION\AFFAIRE\AVERTISSEMENT\Avert_2026\Cartes\2026%20-%20Zone%205%20-%20ETP-P%20mensuel.jpeg" TargetMode="External"/><Relationship Id="rId4" Type="http://schemas.openxmlformats.org/officeDocument/2006/relationships/image" Target="../media/image16.emf"/><Relationship Id="rId9" Type="http://schemas.openxmlformats.org/officeDocument/2006/relationships/image" Target="file:///P:\BRLe\D_EMM_COM_DEV\ETUDES\AGRO_IRRIGATION\AFFAIRE\AVERTISSEMENT\Avert_2026\Cartes\2025%20-%20Zone%205%20-%20ETP-P%20mensuel.jpeg" TargetMode="External"/><Relationship Id="rId14" Type="http://schemas.openxmlformats.org/officeDocument/2006/relationships/image" Target="../media/image19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8.emf"/><Relationship Id="rId18" Type="http://schemas.openxmlformats.org/officeDocument/2006/relationships/image" Target="../media/image31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oleObject" Target="file:///\\brl.intra\DFS\NIM\AFFAIRES\BRLe\D_EMM_COM_DEV\ETUDES\AGRO_IRRIGATION\AFFAIRE\AVERTISSEMENT\Avert_2026\Bulletins_Besoins_meteo_2026.xlsx!date%20bulletin!L3C10:L3C12" TargetMode="External"/><Relationship Id="rId17" Type="http://schemas.openxmlformats.org/officeDocument/2006/relationships/image" Target="../media/image30.emf"/><Relationship Id="rId2" Type="http://schemas.openxmlformats.org/officeDocument/2006/relationships/notesSlide" Target="../notesSlides/notesSlide2.xml"/><Relationship Id="rId16" Type="http://schemas.openxmlformats.org/officeDocument/2006/relationships/oleObject" Target="file:///\\brl.intra\DFS\NIM\AFFAIRES\BRLe\D_EMM_COM_DEV\ETUDES\AGRO_IRRIGATION\AFFAIRE\AVERTISSEMENT\Avert_2026\Bulletins_Besoins_meteo_2026.xlsx!BULLETIN%202026_zone5!L29C4:L29C5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11" Type="http://schemas.openxmlformats.org/officeDocument/2006/relationships/image" Target="../media/image27.emf"/><Relationship Id="rId5" Type="http://schemas.openxmlformats.org/officeDocument/2006/relationships/image" Target="../media/image22.png"/><Relationship Id="rId15" Type="http://schemas.openxmlformats.org/officeDocument/2006/relationships/image" Target="../media/image29.emf"/><Relationship Id="rId10" Type="http://schemas.openxmlformats.org/officeDocument/2006/relationships/oleObject" Target="file:///\\brl.intra\DFS\NIM\AFFAIRES\BRLe\D_EMM_COM_DEV\ETUDES\AGRO_IRRIGATION\AFFAIRE\AVERTISSEMENT\Avert_2026\Bulletins_Besoins_meteo_2026.xlsx!date%20bulletin!L6C10:L6C11" TargetMode="External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oleObject" Target="file:///\\brl.intra\DFS\NIM\AFFAIRES\BRLe\D_EMM_COM_DEV\ETUDES\AGRO_IRRIGATION\AFFAIRE\AVERTISSEMENT\Avert_2026\Bulletins_Besoins_meteo_2026.xlsx!BULLETIN%202026_zone5!L30C3:L35C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C6A5058F-AAB4-41C4-CA99-24FE5A00C43B}"/>
              </a:ext>
            </a:extLst>
          </p:cNvPr>
          <p:cNvPicPr>
            <a:picLocks noChangeAspect="1"/>
          </p:cNvPicPr>
          <p:nvPr/>
        </p:nvPicPr>
        <p:blipFill>
          <a:blip r:link="rId2"/>
          <a:stretch>
            <a:fillRect/>
          </a:stretch>
        </p:blipFill>
        <p:spPr>
          <a:xfrm>
            <a:off x="3691187" y="4206580"/>
            <a:ext cx="2759075" cy="31862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2FC7CEA-E434-D0C4-C5CC-4A001367F9CC}"/>
              </a:ext>
            </a:extLst>
          </p:cNvPr>
          <p:cNvPicPr>
            <a:picLocks noChangeAspect="1"/>
          </p:cNvPicPr>
          <p:nvPr/>
        </p:nvPicPr>
        <p:blipFill>
          <a:blip r:link="rId3"/>
          <a:stretch>
            <a:fillRect/>
          </a:stretch>
        </p:blipFill>
        <p:spPr>
          <a:xfrm>
            <a:off x="411186" y="4202845"/>
            <a:ext cx="2759075" cy="318621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5D5D156-5F49-8132-DF8E-5E39F2B8E3E1}"/>
              </a:ext>
            </a:extLst>
          </p:cNvPr>
          <p:cNvSpPr/>
          <p:nvPr/>
        </p:nvSpPr>
        <p:spPr>
          <a:xfrm>
            <a:off x="5338032" y="2177035"/>
            <a:ext cx="1308100" cy="34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200" b="1" dirty="0">
                <a:solidFill>
                  <a:schemeClr val="tx1"/>
                </a:solidFill>
                <a:cs typeface="Arial" panose="020B0604020202020204" pitchFamily="34" charset="0"/>
              </a:rPr>
              <a:t>BULLETIN N°  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A3D6A6FB-C4D2-B711-B901-5E2BFF6CF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693" y="6554032"/>
            <a:ext cx="627063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8D280DA1-9EB8-A508-2439-F4AB6E600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685" y="6563557"/>
            <a:ext cx="630238" cy="82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graphicFrame>
        <p:nvGraphicFramePr>
          <p:cNvPr id="4" name="Objet 3">
            <a:extLst>
              <a:ext uri="{FF2B5EF4-FFF2-40B4-BE49-F238E27FC236}">
                <a16:creationId xmlns:a16="http://schemas.microsoft.com/office/drawing/2014/main" id="{31EE5D8E-6DFF-5994-ED60-856DEA418790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1038480293"/>
              </p:ext>
            </p:extLst>
          </p:nvPr>
        </p:nvGraphicFramePr>
        <p:xfrm>
          <a:off x="5200650" y="2679700"/>
          <a:ext cx="1581150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1581027" imgH="209563" progId="Excel.Sheet.12">
                  <p:link updateAutomatic="1"/>
                </p:oleObj>
              </mc:Choice>
              <mc:Fallback>
                <p:oleObj name="Worksheet" r:id="rId6" imgW="1581027" imgH="20956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200650" y="2679700"/>
                        <a:ext cx="1581150" cy="209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F55722DE-FC9B-5C35-037E-B6DE64037A86}"/>
              </a:ext>
            </a:extLst>
          </p:cNvPr>
          <p:cNvSpPr txBox="1">
            <a:spLocks/>
          </p:cNvSpPr>
          <p:nvPr/>
        </p:nvSpPr>
        <p:spPr>
          <a:xfrm>
            <a:off x="123997" y="7404835"/>
            <a:ext cx="431026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000" kern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semaine écoulée a été marquée par un temps ensoleillé. La tramontane a été présente toute la semaine, et son intensité a été globalement élevée. Les températures ont été fortes tout au long de la semaine et constamment au-dessus des normales de saison. </a:t>
            </a:r>
            <a:endParaRPr lang="fr-FR" sz="1000" kern="1400" dirty="0">
              <a:solidFill>
                <a:srgbClr val="000000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indent="0" algn="just">
              <a:buNone/>
            </a:pPr>
            <a:r>
              <a:rPr lang="fr-FR" sz="500" kern="140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fr-FR" sz="1000" kern="14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Sur les stations de référence, le cumul est négligeable.</a:t>
            </a:r>
            <a:r>
              <a:rPr lang="fr-FR" sz="1000" kern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C’est le cas sur toute la zone, où les cumuls n’ont dépassé nulle part 1 </a:t>
            </a:r>
            <a:r>
              <a:rPr lang="fr-FR" sz="1000" kern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mm.</a:t>
            </a:r>
            <a:endParaRPr lang="fr-FR" sz="1000" kern="140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500" kern="1400" dirty="0">
              <a:solidFill>
                <a:srgbClr val="000000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1000" kern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Béziers-Vias, la demande climatique a été très supérieure à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la moyenne des 20 dernières années, avec un écart de +39%, soit 66,8 mm contre 48 mm en moyenne. </a:t>
            </a:r>
            <a:r>
              <a:rPr lang="fr-FR" sz="1000" kern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Narbonne, les cumuls d’ETP enregistrés s’élèvent à  66,8 mm, et à Siran, ils atteignent 55,3 </a:t>
            </a:r>
            <a:r>
              <a:rPr lang="fr-FR" sz="1000" kern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mm.</a:t>
            </a:r>
            <a:endParaRPr lang="fr-FR" sz="1000" kern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385042C-B612-87CA-E008-E232C7A660E8}"/>
              </a:ext>
            </a:extLst>
          </p:cNvPr>
          <p:cNvSpPr txBox="1"/>
          <p:nvPr/>
        </p:nvSpPr>
        <p:spPr>
          <a:xfrm>
            <a:off x="403681" y="4209680"/>
            <a:ext cx="2769723" cy="246221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>
            <a:spAutoFit/>
          </a:bodyPr>
          <a:lstStyle/>
          <a:p>
            <a:r>
              <a:rPr lang="fr-FR" sz="1000" b="1" dirty="0">
                <a:latin typeface="Arial" panose="020B0604020202020204" pitchFamily="34" charset="0"/>
                <a:cs typeface="Arial" panose="020B0604020202020204" pitchFamily="34" charset="0"/>
              </a:rPr>
              <a:t>Cumul hebdomadaire de pluie </a:t>
            </a:r>
            <a:r>
              <a:rPr lang="fr-FR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(en mm)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FA0E862-84A0-59DD-B174-440CE43D4FC9}"/>
              </a:ext>
            </a:extLst>
          </p:cNvPr>
          <p:cNvSpPr txBox="1"/>
          <p:nvPr/>
        </p:nvSpPr>
        <p:spPr>
          <a:xfrm>
            <a:off x="3687740" y="4209680"/>
            <a:ext cx="2769723" cy="246221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>
            <a:spAutoFit/>
          </a:bodyPr>
          <a:lstStyle/>
          <a:p>
            <a:pPr marL="0" marR="0" indent="0">
              <a:buNone/>
            </a:pPr>
            <a:r>
              <a:rPr lang="fr-FR" sz="1000" b="1" kern="14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Cumul hebdomadaire d’ETP </a:t>
            </a:r>
            <a:r>
              <a:rPr lang="fr-FR" sz="1000" b="1" i="1" kern="14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(en mm)</a:t>
            </a:r>
            <a:endParaRPr lang="fr-FR" sz="1800" kern="14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FFF15DB-A012-9E3D-D500-B519DA80CDC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-340" y="2880696"/>
            <a:ext cx="685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600" b="1" kern="1400" dirty="0">
                <a:solidFill>
                  <a:srgbClr val="C04D00">
                    <a:alpha val="78000"/>
                  </a:srgbClr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Vers une poursuite de la canicule</a:t>
            </a:r>
            <a:endParaRPr lang="fr-FR" sz="1600" kern="1400" dirty="0">
              <a:solidFill>
                <a:srgbClr val="000000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Objet 7">
            <a:extLst>
              <a:ext uri="{FF2B5EF4-FFF2-40B4-BE49-F238E27FC236}">
                <a16:creationId xmlns:a16="http://schemas.microsoft.com/office/drawing/2014/main" id="{03A9FC6B-32F1-867F-8ED4-CD7DB8345B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4635058"/>
              </p:ext>
            </p:extLst>
          </p:nvPr>
        </p:nvGraphicFramePr>
        <p:xfrm>
          <a:off x="6248400" y="2206625"/>
          <a:ext cx="323850" cy="25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323770" imgH="257175" progId="Excel.Sheet.12">
                  <p:link updateAutomatic="1"/>
                </p:oleObj>
              </mc:Choice>
              <mc:Fallback>
                <p:oleObj name="Worksheet" r:id="rId8" imgW="323770" imgH="25717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248400" y="2206625"/>
                        <a:ext cx="323850" cy="257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15694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 5">
            <a:extLst>
              <a:ext uri="{FF2B5EF4-FFF2-40B4-BE49-F238E27FC236}">
                <a16:creationId xmlns:a16="http://schemas.microsoft.com/office/drawing/2014/main" id="{40570B7B-2A6A-E6DA-3A6A-E26996E93C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7958824"/>
              </p:ext>
            </p:extLst>
          </p:nvPr>
        </p:nvGraphicFramePr>
        <p:xfrm>
          <a:off x="3509963" y="741363"/>
          <a:ext cx="3263900" cy="186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5981599" imgH="3410001" progId="Excel.Sheet.12">
                  <p:link updateAutomatic="1"/>
                </p:oleObj>
              </mc:Choice>
              <mc:Fallback>
                <p:oleObj name="Worksheet" r:id="rId3" imgW="5981599" imgH="341000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09963" y="741363"/>
                        <a:ext cx="3263900" cy="186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6ACA5CE8-5928-2802-67ED-27F67949E8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8272934"/>
              </p:ext>
            </p:extLst>
          </p:nvPr>
        </p:nvGraphicFramePr>
        <p:xfrm>
          <a:off x="87313" y="747713"/>
          <a:ext cx="3382962" cy="185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5934057" imgH="3257434" progId="Excel.Sheet.12">
                  <p:link updateAutomatic="1"/>
                </p:oleObj>
              </mc:Choice>
              <mc:Fallback>
                <p:oleObj name="Worksheet" r:id="rId5" imgW="5934057" imgH="325743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7313" y="747713"/>
                        <a:ext cx="3382962" cy="1855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ZoneTexte 22">
            <a:extLst>
              <a:ext uri="{FF2B5EF4-FFF2-40B4-BE49-F238E27FC236}">
                <a16:creationId xmlns:a16="http://schemas.microsoft.com/office/drawing/2014/main" id="{6A37779F-1E24-274E-1828-3A46B6F3A99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955360" y="3628083"/>
            <a:ext cx="1771070" cy="27699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              au 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28CE02F5-FE07-FC3B-4981-56D3E0527B4E}"/>
              </a:ext>
            </a:extLst>
          </p:cNvPr>
          <p:cNvSpPr txBox="1">
            <a:spLocks/>
          </p:cNvSpPr>
          <p:nvPr/>
        </p:nvSpPr>
        <p:spPr>
          <a:xfrm>
            <a:off x="85566" y="8033749"/>
            <a:ext cx="3204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000" kern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le démarrage de ce mois de juillet, les cumuls de précipitations 2026 sont extrêmement faibles et homogènement répartis sur la zone.</a:t>
            </a:r>
          </a:p>
          <a:p>
            <a:pPr algn="just"/>
            <a:endParaRPr lang="fr-FR" sz="400" kern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1000" kern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L’année 2025 était plus ou moins comparable, à l’exception d’un orage localisé.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3927EBDC-E43C-5906-4582-317CB9790488}"/>
              </a:ext>
            </a:extLst>
          </p:cNvPr>
          <p:cNvSpPr txBox="1">
            <a:spLocks/>
          </p:cNvSpPr>
          <p:nvPr/>
        </p:nvSpPr>
        <p:spPr>
          <a:xfrm>
            <a:off x="3552115" y="8033749"/>
            <a:ext cx="32040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000" kern="1400" dirty="0">
                <a:solidFill>
                  <a:srgbClr val="000000"/>
                </a:solidFill>
                <a:latin typeface="Arial" panose="020B0604020202020204" pitchFamily="34" charset="0"/>
              </a:rPr>
              <a:t>Les indices de sécheresse 2026 sont élevés à très élevés sur l’ensemble du territoire. Le Sud de la zone enregistre les indices de sécheresse les plus marqués.</a:t>
            </a:r>
          </a:p>
          <a:p>
            <a:pPr algn="just"/>
            <a:endParaRPr lang="fr-FR" sz="1000" kern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fr-FR" sz="1000" kern="1400" dirty="0">
                <a:solidFill>
                  <a:srgbClr val="000000"/>
                </a:solidFill>
                <a:latin typeface="Arial" panose="020B0604020202020204" pitchFamily="34" charset="0"/>
              </a:rPr>
              <a:t>En 2025, les indices de sécheresse étaient plus faibles que les valeurs de 2026 et plus homogènes. 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1F428AEA-C4BF-CC09-4BDB-D11D58543EF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6687" y="2634558"/>
            <a:ext cx="320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000" kern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L’absence de précipitations au cours de la semaine écoulée accentue davantage le déficit pluviométrique, qui atteint désormais -64%, soit 42 mm enregistrés pour 111 mm en moyenne.</a:t>
            </a:r>
            <a:endParaRPr lang="fr-FR" sz="1000" kern="140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ED1E37DD-1A8A-B319-06AC-98925E2630F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67314" y="2634558"/>
            <a:ext cx="3204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000" kern="1400" dirty="0">
                <a:solidFill>
                  <a:srgbClr val="000000"/>
                </a:solidFill>
                <a:latin typeface="Arial" panose="020B0604020202020204" pitchFamily="34" charset="0"/>
              </a:rPr>
              <a:t>Les ETP enregistrées cette semaine à Béziers-Vias engendrent un petit décalage avec la moyenne, de +6% avec 494 mm contre 467 mm en moyenne.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DE6077A-553A-8109-39C5-42758BFC3CBB}"/>
              </a:ext>
            </a:extLst>
          </p:cNvPr>
          <p:cNvPicPr>
            <a:picLocks noChangeAspect="1" noChangeArrowheads="1"/>
          </p:cNvPicPr>
          <p:nvPr/>
        </p:nvPicPr>
        <p:blipFill>
          <a:blip r:link="rId7"/>
          <a:srcRect t="27" b="27"/>
          <a:stretch>
            <a:fillRect/>
          </a:stretch>
        </p:blipFill>
        <p:spPr bwMode="auto">
          <a:xfrm>
            <a:off x="783104" y="4377783"/>
            <a:ext cx="1420813" cy="163988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E11617E-8956-C77A-861A-C425618489E4}"/>
              </a:ext>
            </a:extLst>
          </p:cNvPr>
          <p:cNvPicPr>
            <a:picLocks noChangeAspect="1" noChangeArrowheads="1"/>
          </p:cNvPicPr>
          <p:nvPr/>
        </p:nvPicPr>
        <p:blipFill>
          <a:blip r:link="rId8"/>
          <a:srcRect l="15" r="15"/>
          <a:stretch>
            <a:fillRect/>
          </a:stretch>
        </p:blipFill>
        <p:spPr bwMode="auto">
          <a:xfrm>
            <a:off x="783104" y="6387663"/>
            <a:ext cx="1420813" cy="1641256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B9878885-B013-F8D6-C4A7-41DDD04F3B7E}"/>
              </a:ext>
            </a:extLst>
          </p:cNvPr>
          <p:cNvPicPr>
            <a:picLocks noChangeAspect="1" noChangeArrowheads="1"/>
          </p:cNvPicPr>
          <p:nvPr/>
        </p:nvPicPr>
        <p:blipFill>
          <a:blip r:link="rId9"/>
          <a:srcRect l="26" r="26"/>
          <a:stretch>
            <a:fillRect/>
          </a:stretch>
        </p:blipFill>
        <p:spPr bwMode="auto">
          <a:xfrm>
            <a:off x="4088808" y="4383339"/>
            <a:ext cx="1409700" cy="16287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C03311C7-F86B-58EE-632F-4DBE5BDF62AD}"/>
              </a:ext>
            </a:extLst>
          </p:cNvPr>
          <p:cNvPicPr>
            <a:picLocks noChangeAspect="1" noChangeArrowheads="1"/>
          </p:cNvPicPr>
          <p:nvPr/>
        </p:nvPicPr>
        <p:blipFill>
          <a:blip r:link="rId10"/>
          <a:srcRect l="43" r="43"/>
          <a:stretch>
            <a:fillRect/>
          </a:stretch>
        </p:blipFill>
        <p:spPr bwMode="auto">
          <a:xfrm>
            <a:off x="4088808" y="6386741"/>
            <a:ext cx="1420813" cy="164217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7" name="Objet 6">
            <a:extLst>
              <a:ext uri="{FF2B5EF4-FFF2-40B4-BE49-F238E27FC236}">
                <a16:creationId xmlns:a16="http://schemas.microsoft.com/office/drawing/2014/main" id="{49046807-CA75-B281-5FD6-9BA7D2BCAA0E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3027513565"/>
              </p:ext>
            </p:extLst>
          </p:nvPr>
        </p:nvGraphicFramePr>
        <p:xfrm>
          <a:off x="4152900" y="3668713"/>
          <a:ext cx="723900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1" imgW="723886" imgH="209563" progId="Excel.Sheet.12">
                  <p:link updateAutomatic="1"/>
                </p:oleObj>
              </mc:Choice>
              <mc:Fallback>
                <p:oleObj name="Worksheet" r:id="rId11" imgW="723886" imgH="20956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152900" y="3668713"/>
                        <a:ext cx="723900" cy="209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 7">
            <a:extLst>
              <a:ext uri="{FF2B5EF4-FFF2-40B4-BE49-F238E27FC236}">
                <a16:creationId xmlns:a16="http://schemas.microsoft.com/office/drawing/2014/main" id="{9C3899E2-2BA1-6FAD-4960-4D9DEC11E11E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2861495029"/>
              </p:ext>
            </p:extLst>
          </p:nvPr>
        </p:nvGraphicFramePr>
        <p:xfrm>
          <a:off x="5078413" y="3671888"/>
          <a:ext cx="771525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3" imgW="771427" imgH="209563" progId="Excel.Sheet.12">
                  <p:link updateAutomatic="1"/>
                </p:oleObj>
              </mc:Choice>
              <mc:Fallback>
                <p:oleObj name="Worksheet" r:id="rId13" imgW="771427" imgH="20956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078413" y="3671888"/>
                        <a:ext cx="771525" cy="209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987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AF6DE77-3A22-8FB6-98B8-C5034FC9E31C}"/>
              </a:ext>
            </a:extLst>
          </p:cNvPr>
          <p:cNvSpPr txBox="1"/>
          <p:nvPr/>
        </p:nvSpPr>
        <p:spPr>
          <a:xfrm>
            <a:off x="3780463" y="841056"/>
            <a:ext cx="1944000" cy="27699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endParaRPr lang="fr-FR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3F24FE3-CBA6-3773-3F6F-C6675C3DA79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97907" y="1220209"/>
            <a:ext cx="517242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000" kern="1400" dirty="0">
                <a:solidFill>
                  <a:srgbClr val="000000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Pour la semaine à venir, Météo France prévoit un temps ensoleillé, avec des températures caniculaires au moins jusqu’en milieu de semaine, puis qui devraient connaître une légère baisse. Le vent sera d’intensité faible à modérée et d’orientation variable.</a:t>
            </a:r>
          </a:p>
          <a:p>
            <a:pPr algn="just"/>
            <a:endParaRPr lang="fr-FR" sz="1000" kern="1400" dirty="0">
              <a:solidFill>
                <a:srgbClr val="000000"/>
              </a:solidFill>
              <a:highlight>
                <a:srgbClr val="FFFFFF"/>
              </a:highlight>
              <a:latin typeface="Arial" panose="020B0604020202020204" pitchFamily="34" charset="0"/>
            </a:endParaRPr>
          </a:p>
          <a:p>
            <a:pPr algn="just"/>
            <a:r>
              <a:rPr lang="fr-FR" sz="1000" kern="1400" dirty="0">
                <a:solidFill>
                  <a:srgbClr val="000000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Les niveaux d’évapotranspiration risquent d’être encore élevés cette semaine bien que la baisse d’intensité du vent puisse limiter le phénomène.</a:t>
            </a:r>
            <a:endParaRPr lang="fr-FR" sz="1000" kern="1400" dirty="0">
              <a:solidFill>
                <a:srgbClr val="000000"/>
              </a:solidFill>
              <a:highlight>
                <a:srgbClr val="FFFFFF"/>
              </a:highlight>
              <a:latin typeface="Times New Roman" panose="02020603050405020304" pitchFamily="18" charset="0"/>
            </a:endParaRPr>
          </a:p>
        </p:txBody>
      </p:sp>
      <p:sp>
        <p:nvSpPr>
          <p:cNvPr id="16" name="Control 4">
            <a:extLst>
              <a:ext uri="{FF2B5EF4-FFF2-40B4-BE49-F238E27FC236}">
                <a16:creationId xmlns:a16="http://schemas.microsoft.com/office/drawing/2014/main" id="{A04E454F-BD4E-E60F-89C5-446BCFF1DF18}"/>
              </a:ext>
            </a:extLst>
          </p:cNvPr>
          <p:cNvSpPr>
            <a:spLocks noChangeArrowheads="1" noChangeShapeType="1"/>
          </p:cNvSpPr>
          <p:nvPr/>
        </p:nvSpPr>
        <p:spPr bwMode="auto">
          <a:xfrm>
            <a:off x="5813425" y="12388533"/>
            <a:ext cx="3074988" cy="2581275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3DB9790-9FD5-9DB7-1C95-E49DFF46CB4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915986" y="4581703"/>
            <a:ext cx="259941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Pour la semaine à venir, les besoins des cultures sont indiqués dans les tableaux ci-contre.</a:t>
            </a:r>
          </a:p>
          <a:p>
            <a:pPr algn="just"/>
            <a:endParaRPr lang="fr-FR" sz="10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Au regard des prévisions annoncées, nous vous conseillons de majorer vos doses d’irrigation de 10%.</a:t>
            </a:r>
          </a:p>
          <a:p>
            <a:pPr algn="just"/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0A92FBA8-BA11-038E-9FCD-04530AB5C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00" y="1325243"/>
            <a:ext cx="678617" cy="69683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4623595-C45A-C516-7DB7-CBFC6C94C2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30725" y="3033365"/>
            <a:ext cx="678618" cy="64705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26C766A-80F8-9B82-FA0F-9FD075A456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2772" y="4233060"/>
            <a:ext cx="678835" cy="647261"/>
          </a:xfrm>
          <a:prstGeom prst="rect">
            <a:avLst/>
          </a:prstGeom>
        </p:spPr>
      </p:pic>
      <p:pic>
        <p:nvPicPr>
          <p:cNvPr id="23" name="Image 22" descr="jeu d'icônes météo 1635250 Art vectoriel chez Vecteezy">
            <a:extLst>
              <a:ext uri="{FF2B5EF4-FFF2-40B4-BE49-F238E27FC236}">
                <a16:creationId xmlns:a16="http://schemas.microsoft.com/office/drawing/2014/main" id="{207E0DC3-F481-6C03-B67D-5B9336C86D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58" t="38454" r="6657" b="38016"/>
          <a:stretch>
            <a:fillRect/>
          </a:stretch>
        </p:blipFill>
        <p:spPr bwMode="auto">
          <a:xfrm>
            <a:off x="-830095" y="2438280"/>
            <a:ext cx="678834" cy="647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3201F3A-EB24-BF2A-A4B2-5E1433D598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730725" y="858471"/>
            <a:ext cx="684182" cy="64705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B4F5C103-19C6-9447-07D8-6AC62A6D36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667213" y="1588816"/>
            <a:ext cx="684182" cy="647056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26963E80-3140-62C9-28E6-A8D3D2A251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774991" y="780561"/>
            <a:ext cx="655781" cy="607404"/>
          </a:xfrm>
          <a:prstGeom prst="rect">
            <a:avLst/>
          </a:prstGeom>
        </p:spPr>
      </p:pic>
      <p:sp>
        <p:nvSpPr>
          <p:cNvPr id="28" name="Rectangle 1">
            <a:extLst>
              <a:ext uri="{FF2B5EF4-FFF2-40B4-BE49-F238E27FC236}">
                <a16:creationId xmlns:a16="http://schemas.microsoft.com/office/drawing/2014/main" id="{B3911252-260F-014D-E280-8E630969C3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" name="Control 1">
            <a:extLst>
              <a:ext uri="{FF2B5EF4-FFF2-40B4-BE49-F238E27FC236}">
                <a16:creationId xmlns:a16="http://schemas.microsoft.com/office/drawing/2014/main" id="{95B0A5BD-F9B8-10F7-D56F-E5E168034D1B}"/>
              </a:ext>
            </a:extLst>
          </p:cNvPr>
          <p:cNvSpPr>
            <a:spLocks noChangeArrowheads="1" noChangeShapeType="1"/>
          </p:cNvSpPr>
          <p:nvPr/>
        </p:nvSpPr>
        <p:spPr bwMode="auto">
          <a:xfrm>
            <a:off x="2512804" y="12182137"/>
            <a:ext cx="3192462" cy="2403475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76C6C46-4043-0F5C-86D4-252D0E658A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8256822"/>
              </p:ext>
            </p:extLst>
          </p:nvPr>
        </p:nvGraphicFramePr>
        <p:xfrm>
          <a:off x="347666" y="4233060"/>
          <a:ext cx="3074925" cy="2422474"/>
        </p:xfrm>
        <a:graphic>
          <a:graphicData uri="http://schemas.openxmlformats.org/drawingml/2006/table">
            <a:tbl>
              <a:tblPr/>
              <a:tblGrid>
                <a:gridCol w="1249897">
                  <a:extLst>
                    <a:ext uri="{9D8B030D-6E8A-4147-A177-3AD203B41FA5}">
                      <a16:colId xmlns:a16="http://schemas.microsoft.com/office/drawing/2014/main" val="2194508354"/>
                    </a:ext>
                  </a:extLst>
                </a:gridCol>
                <a:gridCol w="416734">
                  <a:extLst>
                    <a:ext uri="{9D8B030D-6E8A-4147-A177-3AD203B41FA5}">
                      <a16:colId xmlns:a16="http://schemas.microsoft.com/office/drawing/2014/main" val="589694645"/>
                    </a:ext>
                  </a:extLst>
                </a:gridCol>
                <a:gridCol w="528661">
                  <a:extLst>
                    <a:ext uri="{9D8B030D-6E8A-4147-A177-3AD203B41FA5}">
                      <a16:colId xmlns:a16="http://schemas.microsoft.com/office/drawing/2014/main" val="1473011797"/>
                    </a:ext>
                  </a:extLst>
                </a:gridCol>
                <a:gridCol w="524407">
                  <a:extLst>
                    <a:ext uri="{9D8B030D-6E8A-4147-A177-3AD203B41FA5}">
                      <a16:colId xmlns:a16="http://schemas.microsoft.com/office/drawing/2014/main" val="690049072"/>
                    </a:ext>
                  </a:extLst>
                </a:gridCol>
                <a:gridCol w="355226">
                  <a:extLst>
                    <a:ext uri="{9D8B030D-6E8A-4147-A177-3AD203B41FA5}">
                      <a16:colId xmlns:a16="http://schemas.microsoft.com/office/drawing/2014/main" val="2251208390"/>
                    </a:ext>
                  </a:extLst>
                </a:gridCol>
              </a:tblGrid>
              <a:tr h="322872"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dirty="0">
                        <a:effectLst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B8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8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buNone/>
                      </a:pP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RFU (mm)</a:t>
                      </a:r>
                      <a:endParaRPr lang="fr-FR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B8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8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buNone/>
                      </a:pPr>
                      <a:r>
                        <a:rPr lang="fr-FR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Coef. </a:t>
                      </a: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R="0" indent="0" algn="ctr" rtl="0">
                        <a:buNone/>
                      </a:pPr>
                      <a:r>
                        <a:rPr lang="fr-FR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cultural</a:t>
                      </a: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B8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8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buNone/>
                      </a:pPr>
                      <a:r>
                        <a:rPr lang="fr-FR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mm </a:t>
                      </a: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R="0" indent="0" algn="ctr" rtl="0">
                        <a:buNone/>
                      </a:pPr>
                      <a:r>
                        <a:rPr lang="fr-FR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semaine</a:t>
                      </a: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B8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8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buNone/>
                      </a:pP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mm jour</a:t>
                      </a:r>
                      <a:endParaRPr lang="fr-FR" sz="10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B8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8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9780265"/>
                  </a:ext>
                </a:extLst>
              </a:tr>
              <a:tr h="303822">
                <a:tc>
                  <a:txBody>
                    <a:bodyPr/>
                    <a:lstStyle/>
                    <a:p>
                      <a:pPr marR="0" indent="0" algn="l" rtl="0">
                        <a:buNone/>
                      </a:pPr>
                      <a:r>
                        <a:rPr lang="fr-FR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ETP</a:t>
                      </a: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B8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buNone/>
                      </a:pPr>
                      <a:r>
                        <a:rPr lang="fr-FR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B8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buNone/>
                      </a:pPr>
                      <a:r>
                        <a:rPr lang="fr-FR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B8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dirty="0">
                        <a:effectLst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B8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dirty="0">
                        <a:effectLst/>
                      </a:endParaRPr>
                    </a:p>
                  </a:txBody>
                  <a:tcPr marL="36576" marR="36576" marT="36576" marB="36576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B8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235374"/>
                  </a:ext>
                </a:extLst>
              </a:tr>
              <a:tr h="294310">
                <a:tc>
                  <a:txBody>
                    <a:bodyPr/>
                    <a:lstStyle/>
                    <a:p>
                      <a:pPr marR="0" indent="0" algn="l" rtl="0">
                        <a:buNone/>
                      </a:pPr>
                      <a:r>
                        <a:rPr lang="fr-FR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Melon précoce</a:t>
                      </a: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buNone/>
                      </a:pPr>
                      <a:r>
                        <a:rPr lang="fr-FR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dirty="0">
                        <a:effectLst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dirty="0">
                        <a:effectLst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dirty="0">
                        <a:effectLst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210985"/>
                  </a:ext>
                </a:extLst>
              </a:tr>
              <a:tr h="188189">
                <a:tc>
                  <a:txBody>
                    <a:bodyPr/>
                    <a:lstStyle/>
                    <a:p>
                      <a:pPr marR="0" indent="0" algn="l" rtl="0">
                        <a:buNone/>
                      </a:pPr>
                      <a:r>
                        <a:rPr lang="fr-FR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Melon de saison</a:t>
                      </a: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buNone/>
                      </a:pPr>
                      <a:r>
                        <a:rPr lang="fr-FR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dirty="0">
                        <a:effectLst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dirty="0">
                        <a:effectLst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buNone/>
                      </a:pP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635253"/>
                  </a:ext>
                </a:extLst>
              </a:tr>
              <a:tr h="294297">
                <a:tc>
                  <a:txBody>
                    <a:bodyPr/>
                    <a:lstStyle/>
                    <a:p>
                      <a:pPr marR="0" indent="0" algn="l" rtl="0">
                        <a:buNone/>
                      </a:pPr>
                      <a:r>
                        <a:rPr lang="fr-FR" sz="8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Melon arrière-saison</a:t>
                      </a: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buNone/>
                      </a:pPr>
                      <a:r>
                        <a:rPr lang="fr-FR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dirty="0">
                        <a:effectLst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dirty="0">
                        <a:effectLst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dirty="0">
                        <a:effectLst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76757"/>
                  </a:ext>
                </a:extLst>
              </a:tr>
              <a:tr h="294297">
                <a:tc>
                  <a:txBody>
                    <a:bodyPr/>
                    <a:lstStyle/>
                    <a:p>
                      <a:pPr marR="0" indent="0" algn="l" rtl="0">
                        <a:buNone/>
                      </a:pPr>
                      <a:r>
                        <a:rPr lang="fr-FR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Maïs </a:t>
                      </a: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buNone/>
                      </a:pPr>
                      <a:r>
                        <a:rPr lang="fr-FR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dirty="0">
                        <a:effectLst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dirty="0">
                        <a:effectLst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dirty="0">
                        <a:effectLst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151314"/>
                  </a:ext>
                </a:extLst>
              </a:tr>
              <a:tr h="294310">
                <a:tc>
                  <a:txBody>
                    <a:bodyPr/>
                    <a:lstStyle/>
                    <a:p>
                      <a:pPr marR="0" indent="0" algn="l" rtl="0">
                        <a:buNone/>
                      </a:pPr>
                      <a:r>
                        <a:rPr lang="fr-FR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Pommier/Poirier avant récolte</a:t>
                      </a: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buNone/>
                      </a:pPr>
                      <a:r>
                        <a:rPr lang="fr-FR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dirty="0">
                        <a:effectLst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dirty="0">
                        <a:effectLst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dirty="0">
                        <a:effectLst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992262"/>
                  </a:ext>
                </a:extLst>
              </a:tr>
              <a:tr h="294310">
                <a:tc>
                  <a:txBody>
                    <a:bodyPr/>
                    <a:lstStyle/>
                    <a:p>
                      <a:pPr marR="0" indent="0" algn="l" rtl="0">
                        <a:buNone/>
                      </a:pPr>
                      <a:r>
                        <a:rPr lang="fr-FR" sz="8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Pommier/Poirier après récolte </a:t>
                      </a: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buNone/>
                      </a:pPr>
                      <a:r>
                        <a:rPr lang="fr-FR" sz="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  <a:endParaRPr lang="fr-FR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dirty="0">
                        <a:effectLst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dirty="0">
                        <a:effectLst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buNone/>
                      </a:pPr>
                      <a:endParaRPr lang="fr-FR" dirty="0">
                        <a:effectLst/>
                      </a:endParaRPr>
                    </a:p>
                  </a:txBody>
                  <a:tcPr marL="36576" marR="36576" marT="36576" marB="365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7735733"/>
                  </a:ext>
                </a:extLst>
              </a:tr>
            </a:tbl>
          </a:graphicData>
        </a:graphic>
      </p:graphicFrame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id="{5886708C-F778-806E-5165-F57B0BF14D53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3141103889"/>
              </p:ext>
            </p:extLst>
          </p:nvPr>
        </p:nvGraphicFramePr>
        <p:xfrm>
          <a:off x="371475" y="4284663"/>
          <a:ext cx="1581150" cy="20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1581027" imgH="200179" progId="Excel.Sheet.12">
                  <p:link updateAutomatic="1"/>
                </p:oleObj>
              </mc:Choice>
              <mc:Fallback>
                <p:oleObj name="Worksheet" r:id="rId10" imgW="1581027" imgH="20017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71475" y="4284663"/>
                        <a:ext cx="1581150" cy="200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 5">
            <a:extLst>
              <a:ext uri="{FF2B5EF4-FFF2-40B4-BE49-F238E27FC236}">
                <a16:creationId xmlns:a16="http://schemas.microsoft.com/office/drawing/2014/main" id="{F3E739DE-482A-6F1D-1E89-9A72428F6C5F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481827729"/>
              </p:ext>
            </p:extLst>
          </p:nvPr>
        </p:nvGraphicFramePr>
        <p:xfrm>
          <a:off x="3805238" y="876300"/>
          <a:ext cx="2343150" cy="20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2" imgW="2343085" imgH="209563" progId="Excel.Sheet.12">
                  <p:link updateAutomatic="1"/>
                </p:oleObj>
              </mc:Choice>
              <mc:Fallback>
                <p:oleObj name="Worksheet" r:id="rId12" imgW="2343085" imgH="20956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805238" y="876300"/>
                        <a:ext cx="2343150" cy="209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Image 18" descr="jeu d'icônes météo 1635250 Art vectoriel chez Vecteezy">
            <a:extLst>
              <a:ext uri="{FF2B5EF4-FFF2-40B4-BE49-F238E27FC236}">
                <a16:creationId xmlns:a16="http://schemas.microsoft.com/office/drawing/2014/main" id="{0DC6BBB7-210C-5EC2-3381-36648F1716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1" t="68806" r="69234" b="7664"/>
          <a:stretch>
            <a:fillRect/>
          </a:stretch>
        </p:blipFill>
        <p:spPr bwMode="auto">
          <a:xfrm>
            <a:off x="669172" y="1350133"/>
            <a:ext cx="678834" cy="64705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Objet 6">
            <a:extLst>
              <a:ext uri="{FF2B5EF4-FFF2-40B4-BE49-F238E27FC236}">
                <a16:creationId xmlns:a16="http://schemas.microsoft.com/office/drawing/2014/main" id="{16CF90F7-8B7E-ACAC-7839-11A9D0CF58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9417887"/>
              </p:ext>
            </p:extLst>
          </p:nvPr>
        </p:nvGraphicFramePr>
        <p:xfrm>
          <a:off x="2041525" y="4862513"/>
          <a:ext cx="1457325" cy="178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4" imgW="1457488" imgH="1781111" progId="Excel.Sheet.12">
                  <p:link updateAutomatic="1"/>
                </p:oleObj>
              </mc:Choice>
              <mc:Fallback>
                <p:oleObj name="Worksheet" r:id="rId14" imgW="1457488" imgH="178111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041525" y="4862513"/>
                        <a:ext cx="1457325" cy="1781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 9">
            <a:extLst>
              <a:ext uri="{FF2B5EF4-FFF2-40B4-BE49-F238E27FC236}">
                <a16:creationId xmlns:a16="http://schemas.microsoft.com/office/drawing/2014/main" id="{059C9949-328B-E644-367C-C4A0E2E186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2969486"/>
              </p:ext>
            </p:extLst>
          </p:nvPr>
        </p:nvGraphicFramePr>
        <p:xfrm>
          <a:off x="2565400" y="4567238"/>
          <a:ext cx="942975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6" imgW="942856" imgH="304787" progId="Excel.Sheet.12">
                  <p:link updateAutomatic="1"/>
                </p:oleObj>
              </mc:Choice>
              <mc:Fallback>
                <p:oleObj name="Worksheet" r:id="rId16" imgW="942856" imgH="30478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2565400" y="4567238"/>
                        <a:ext cx="942975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" name="Image 25">
            <a:extLst>
              <a:ext uri="{FF2B5EF4-FFF2-40B4-BE49-F238E27FC236}">
                <a16:creationId xmlns:a16="http://schemas.microsoft.com/office/drawing/2014/main" id="{AFCB5EDE-84D8-D434-8590-E904150F531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84008" y="2081061"/>
            <a:ext cx="678836" cy="647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5259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1484</TotalTime>
  <Words>441</Words>
  <Application>Microsoft Office PowerPoint</Application>
  <PresentationFormat>Format A4 (210 x 297 mm)</PresentationFormat>
  <Paragraphs>47</Paragraphs>
  <Slides>3</Slides>
  <Notes>2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3</vt:i4>
      </vt:variant>
      <vt:variant>
        <vt:lpstr>Liens</vt:lpstr>
      </vt:variant>
      <vt:variant>
        <vt:i4>10</vt:i4>
      </vt:variant>
      <vt:variant>
        <vt:lpstr>Titres des diapositives</vt:lpstr>
      </vt:variant>
      <vt:variant>
        <vt:i4>3</vt:i4>
      </vt:variant>
    </vt:vector>
  </HeadingPairs>
  <TitlesOfParts>
    <vt:vector size="20" baseType="lpstr">
      <vt:lpstr>Aptos</vt:lpstr>
      <vt:lpstr>Aptos Display</vt:lpstr>
      <vt:lpstr>Arial</vt:lpstr>
      <vt:lpstr>Times New Roman</vt:lpstr>
      <vt:lpstr>Thème Office</vt:lpstr>
      <vt:lpstr>1_Conception personnalisée</vt:lpstr>
      <vt:lpstr>Conception personnalisée</vt:lpstr>
      <vt:lpstr>\\brl.intra\DFS\NIM\AFFAIRES\BRLe\D_EMM_COM_DEV\ETUDES\AGRO_IRRIGATION\AFFAIRE\AVERTISSEMENT\Avert_2026\Bulletins_Besoins_meteo_2026.xlsx!date bulletin!L8C10:L8C11</vt:lpstr>
      <vt:lpstr>\\brl.intra\DFS\NIM\AFFAIRES\BRLe\D_EMM_COM_DEV\ETUDES\AGRO_IRRIGATION\AFFAIRE\AVERTISSEMENT\Avert_2026\Bulletins_Besoins_meteo_2026.xlsx!BULLETIN 2026_zone1!date_z1</vt:lpstr>
      <vt:lpstr>\\brl.intra\DFS\NIM\AFFAIRES\BRLe\D_EMM_COM_DEV\ETUDES\AGRO_IRRIGATION\AFFAIRE\AVERTISSEMENT\Avert_2026\Bulletins_Besoins_meteo_2026.xlsx!Béziers-Récap![Bulletins_Besoins_meteo_2026.xlsx]Béziers-Récap Graphique 2</vt:lpstr>
      <vt:lpstr>\\brl.intra\DFS\NIM\AFFAIRES\BRLe\D_EMM_COM_DEV\ETUDES\AGRO_IRRIGATION\AFFAIRE\AVERTISSEMENT\Avert_2026\Bulletins_Besoins_meteo_2026.xlsx!Béziers-Récap![Bulletins_Besoins_meteo_2026.xlsx]Béziers-Récap Graphique 1</vt:lpstr>
      <vt:lpstr>\\brl.intra\DFS\NIM\AFFAIRES\BRLe\D_EMM_COM_DEV\ETUDES\AGRO_IRRIGATION\AFFAIRE\AVERTISSEMENT\Avert_2026\Bulletins_Besoins_meteo_2026.xlsx!date bulletin!L3C8</vt:lpstr>
      <vt:lpstr>\\brl.intra\DFS\NIM\AFFAIRES\BRLe\D_EMM_COM_DEV\ETUDES\AGRO_IRRIGATION\AFFAIRE\AVERTISSEMENT\Avert_2026\Bulletins_Besoins_meteo_2026.xlsx!date bulletin!L3C9</vt:lpstr>
      <vt:lpstr>\\brl.intra\DFS\NIM\AFFAIRES\BRLe\D_EMM_COM_DEV\ETUDES\AGRO_IRRIGATION\AFFAIRE\AVERTISSEMENT\Avert_2026\Bulletins_Besoins_meteo_2026.xlsx!date bulletin!L6C10:L6C11</vt:lpstr>
      <vt:lpstr>\\brl.intra\DFS\NIM\AFFAIRES\BRLe\D_EMM_COM_DEV\ETUDES\AGRO_IRRIGATION\AFFAIRE\AVERTISSEMENT\Avert_2026\Bulletins_Besoins_meteo_2026.xlsx!date bulletin!L3C10:L3C12</vt:lpstr>
      <vt:lpstr>\\brl.intra\DFS\NIM\AFFAIRES\BRLe\D_EMM_COM_DEV\ETUDES\AGRO_IRRIGATION\AFFAIRE\AVERTISSEMENT\Avert_2026\Bulletins_Besoins_meteo_2026.xlsx!BULLETIN 2026_zone5!L30C3:L35C5</vt:lpstr>
      <vt:lpstr>\\brl.intra\DFS\NIM\AFFAIRES\BRLe\D_EMM_COM_DEV\ETUDES\AGRO_IRRIGATION\AFFAIRE\AVERTISSEMENT\Avert_2026\Bulletins_Besoins_meteo_2026.xlsx!BULLETIN 2026_zone5!L29C4:L29C5</vt:lpstr>
      <vt:lpstr>Présentation PowerPoint</vt:lpstr>
      <vt:lpstr>Présentation PowerPoint</vt:lpstr>
      <vt:lpstr>Présentation PowerPoint</vt:lpstr>
    </vt:vector>
  </TitlesOfParts>
  <Company>BRL Groupe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Laurence Pierrain</dc:creator>
  <cp:lastModifiedBy>Manon Bonnet</cp:lastModifiedBy>
  <cp:revision>87</cp:revision>
  <cp:lastPrinted>2026-03-20T08:03:11Z</cp:lastPrinted>
  <dcterms:created xsi:type="dcterms:W3CDTF">2026-03-10T14:12:20Z</dcterms:created>
  <dcterms:modified xsi:type="dcterms:W3CDTF">2026-07-06T13:41:30Z</dcterms:modified>
</cp:coreProperties>
</file>